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88" r:id="rId2"/>
    <p:sldId id="329" r:id="rId3"/>
    <p:sldId id="290" r:id="rId4"/>
    <p:sldId id="323" r:id="rId5"/>
    <p:sldId id="293" r:id="rId6"/>
    <p:sldId id="296" r:id="rId7"/>
    <p:sldId id="294" r:id="rId8"/>
    <p:sldId id="317" r:id="rId9"/>
    <p:sldId id="318" r:id="rId10"/>
    <p:sldId id="315" r:id="rId11"/>
    <p:sldId id="328" r:id="rId12"/>
    <p:sldId id="310" r:id="rId13"/>
    <p:sldId id="320" r:id="rId14"/>
    <p:sldId id="326" r:id="rId15"/>
    <p:sldId id="325" r:id="rId16"/>
    <p:sldId id="322" r:id="rId17"/>
    <p:sldId id="327" r:id="rId18"/>
    <p:sldId id="303" r:id="rId19"/>
    <p:sldId id="286" r:id="rId20"/>
    <p:sldId id="287" r:id="rId21"/>
    <p:sldId id="301" r:id="rId22"/>
  </p:sldIdLst>
  <p:sldSz cx="9144000" cy="6858000" type="screen4x3"/>
  <p:notesSz cx="6858000" cy="9144000"/>
  <p:embeddedFontLst>
    <p:embeddedFont>
      <p:font typeface="NikoshBAN" pitchFamily="2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Lucida Sans Unicode" pitchFamily="34" charset="0"/>
      <p:regular r:id="rId29"/>
    </p:embeddedFont>
    <p:embeddedFont>
      <p:font typeface="Cambria Math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0000"/>
    <a:srgbClr val="EF63AC"/>
    <a:srgbClr val="18C4E6"/>
    <a:srgbClr val="FF33CC"/>
    <a:srgbClr val="FFFF00"/>
    <a:srgbClr val="CCFFFF"/>
    <a:srgbClr val="00CC00"/>
    <a:srgbClr val="99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6" autoAdjust="0"/>
    <p:restoredTop sz="88099" autoAdjust="0"/>
  </p:normalViewPr>
  <p:slideViewPr>
    <p:cSldViewPr>
      <p:cViewPr>
        <p:scale>
          <a:sx n="70" d="100"/>
          <a:sy n="70" d="100"/>
        </p:scale>
        <p:origin x="-136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kreem\Documents\2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n-BD">
                <a:solidFill>
                  <a:schemeClr val="bg1"/>
                </a:solidFill>
              </a:rPr>
              <a:t>আয়তলেখ অংকন </a:t>
            </a: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143948258757082E-2"/>
          <c:y val="0.14066182204056937"/>
          <c:w val="0.89816202389734623"/>
          <c:h val="0.61688512840812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19.5-29.5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val>
            <c:numRef>
              <c:f>Sheet1!$B$1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29.5-39.5</c:v>
                </c:pt>
              </c:strCache>
            </c:strRef>
          </c:tx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39.5-49.5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val>
            <c:numRef>
              <c:f>Sheet1!$B$3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49.5-59.5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val>
            <c:numRef>
              <c:f>Sheet1!$B$4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59.5-69.5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val>
            <c:numRef>
              <c:f>Sheet1!$B$5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69.5-79.5</c:v>
                </c:pt>
              </c:strCache>
            </c:strRef>
          </c:tx>
          <c:invertIfNegative val="0"/>
          <c:val>
            <c:numRef>
              <c:f>Sheet1!$B$6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Sheet1!$A$7</c:f>
              <c:strCache>
                <c:ptCount val="1"/>
                <c:pt idx="0">
                  <c:v>79.5-89.5</c:v>
                </c:pt>
              </c:strCache>
            </c:strRef>
          </c:tx>
          <c:invertIfNegative val="0"/>
          <c:val>
            <c:numRef>
              <c:f>Sheet1!$B$7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strRef>
              <c:f>Sheet1!$A$8</c:f>
              <c:strCache>
                <c:ptCount val="1"/>
                <c:pt idx="0">
                  <c:v>89.5-99.5</c:v>
                </c:pt>
              </c:strCache>
            </c:strRef>
          </c:tx>
          <c:invertIfNegative val="0"/>
          <c:val>
            <c:numRef>
              <c:f>Sheet1!$B$8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451648"/>
        <c:axId val="77453952"/>
      </c:barChart>
      <c:catAx>
        <c:axId val="77451648"/>
        <c:scaling>
          <c:orientation val="minMax"/>
        </c:scaling>
        <c:delete val="1"/>
        <c:axPos val="b"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bn-BD" sz="1800"/>
                  <a:t>শ্রেণি </a:t>
                </a:r>
                <a:endParaRPr lang="en-US" sz="1800"/>
              </a:p>
            </c:rich>
          </c:tx>
          <c:overlay val="0"/>
        </c:title>
        <c:majorTickMark val="out"/>
        <c:minorTickMark val="none"/>
        <c:tickLblPos val="nextTo"/>
        <c:crossAx val="77453952"/>
        <c:crosses val="autoZero"/>
        <c:auto val="1"/>
        <c:lblAlgn val="ctr"/>
        <c:lblOffset val="100"/>
        <c:noMultiLvlLbl val="0"/>
      </c:catAx>
      <c:valAx>
        <c:axId val="77453952"/>
        <c:scaling>
          <c:orientation val="minMax"/>
        </c:scaling>
        <c:delete val="0"/>
        <c:axPos val="l"/>
        <c:minorGridlines/>
        <c:title>
          <c:tx>
            <c:rich>
              <a:bodyPr rot="0" vert="wordArtVert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bn-BD" sz="1800" dirty="0" smtClean="0">
                    <a:solidFill>
                      <a:schemeClr val="bg1"/>
                    </a:solidFill>
                  </a:rPr>
                  <a:t>ঘটন</a:t>
                </a:r>
                <a:r>
                  <a:rPr lang="bn-BD" sz="1800" baseline="0" dirty="0" smtClean="0">
                    <a:solidFill>
                      <a:schemeClr val="bg1"/>
                    </a:solidFill>
                  </a:rPr>
                  <a:t> সংখ্যা </a:t>
                </a:r>
                <a:endParaRPr lang="en-US" sz="18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3.5478755491919749E-2"/>
              <c:y val="0.387338365300418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7451648"/>
        <c:crosses val="autoZero"/>
        <c:crossBetween val="between"/>
      </c:valAx>
      <c:spPr>
        <a:solidFill>
          <a:srgbClr val="002060"/>
        </a:solidFill>
      </c:spPr>
    </c:plotArea>
    <c:legend>
      <c:legendPos val="b"/>
      <c:layout>
        <c:manualLayout>
          <c:xMode val="edge"/>
          <c:yMode val="edge"/>
          <c:x val="9.2490356207095781E-2"/>
          <c:y val="0.82153943324816803"/>
          <c:w val="0.83521072346162661"/>
          <c:h val="9.4220105694171205E-2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33CCCC"/>
    </a:solidFill>
  </c:spPr>
  <c:txPr>
    <a:bodyPr/>
    <a:lstStyle/>
    <a:p>
      <a:pPr>
        <a:defRPr>
          <a:solidFill>
            <a:srgbClr val="FF000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B852-0B0D-4357-9EF6-D9101B9BB892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773C6-EA00-47DE-B7D3-95ABB1EC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7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5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4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5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7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8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4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0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2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3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3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18A2-7628-447E-83B0-701641611984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6AA6-612B-43E8-8429-29447D3A4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38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115685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206480" cy="44644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rgbClr val="FF33CC"/>
          </a:solidFill>
        </p:spPr>
        <p:txBody>
          <a:bodyPr>
            <a:norm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সবাইকে ফুলেল শুভেচ্ছা।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83671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 বিচ্যুতি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নির্ণয়ের পদ্বতি বিশ্লেষণ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75542"/>
                  </p:ext>
                </p:extLst>
              </p:nvPr>
            </p:nvGraphicFramePr>
            <p:xfrm>
              <a:off x="251520" y="817299"/>
              <a:ext cx="8568952" cy="62032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9072"/>
                    <a:gridCol w="1719072"/>
                    <a:gridCol w="2592767"/>
                    <a:gridCol w="2538041"/>
                  </a:tblGrid>
                  <a:tr h="787008">
                    <a:tc>
                      <a:txBody>
                        <a:bodyPr/>
                        <a:lstStyle/>
                        <a:p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শ্রেণি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শ্রেণির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 মধ্যবিন্দু</a:t>
                          </a:r>
                          <a:endParaRPr lang="en-US" sz="1600" b="1" baseline="0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l"/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( x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 i 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ধাপ বিচ্যুতি</a:t>
                          </a:r>
                          <a:endParaRPr lang="en-US" sz="1600" b="1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  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baseline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ধাপ </a:t>
                          </a:r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বিচ্যুতি</a:t>
                          </a:r>
                          <a:endParaRPr lang="en-US" sz="1600" b="1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15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20-29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24.5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-4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4998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30-39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34.5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-3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50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40-49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44.5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44.5 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-2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716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50-59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54.5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54.5 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60-69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64.5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= a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64.5 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50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70-79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74.5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74.5 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50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80-89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84.5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7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7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84.5 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271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90-99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94.5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8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u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8</a:t>
                          </a:r>
                          <a:r>
                            <a:rPr lang="bn-BD" sz="1600" b="1" baseline="-25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1" i="0" baseline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94.5 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baseline="-2500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</a:rPr>
                                    <m:t>64.5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1" i="0" baseline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75542"/>
                  </p:ext>
                </p:extLst>
              </p:nvPr>
            </p:nvGraphicFramePr>
            <p:xfrm>
              <a:off x="251520" y="817299"/>
              <a:ext cx="8568952" cy="62032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9072"/>
                    <a:gridCol w="1719072"/>
                    <a:gridCol w="2592767"/>
                    <a:gridCol w="2538041"/>
                  </a:tblGrid>
                  <a:tr h="787008">
                    <a:tc>
                      <a:txBody>
                        <a:bodyPr/>
                        <a:lstStyle/>
                        <a:p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শ্রেণি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শ্রেণির</a:t>
                          </a: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 মধ্যবিন্দু</a:t>
                          </a:r>
                          <a:endParaRPr lang="en-US" sz="1600" b="1" baseline="0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l"/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( x 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 i 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1550" r="-97653" b="-6891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600" b="1" baseline="0" dirty="0" smtClean="0">
                              <a:solidFill>
                                <a:schemeClr val="bg1"/>
                              </a:solidFill>
                            </a:rPr>
                            <a:t>ধাপ </a:t>
                          </a:r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বিচ্যুতি</a:t>
                          </a:r>
                          <a:endParaRPr lang="en-US" sz="1600" b="1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baseline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15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20-29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24.5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154118" r="-97653" b="-94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-4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30-39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34.5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227368" r="-97653" b="-7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-3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50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40-49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44.5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252846" r="-97653" b="-476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-2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716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50-59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54.5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341732" r="-97653" b="-361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-1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60-69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64.5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  <a:r>
                            <a:rPr lang="en-US" sz="1600" b="1" baseline="0" dirty="0" smtClean="0">
                              <a:solidFill>
                                <a:schemeClr val="bg1"/>
                              </a:solidFill>
                            </a:rPr>
                            <a:t> = a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475424" r="-97653" b="-288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50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70-79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74.5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552033" r="-97653" b="-1772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50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80-89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84.5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7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652033" r="-97653" b="-772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6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90-99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94.5 ( x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</a:rPr>
                            <a:t>8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 )</a:t>
                          </a:r>
                        </a:p>
                        <a:p>
                          <a:pPr algn="ctr"/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2394" t="-973684" r="-97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bn-BD" b="1" dirty="0"/>
              <a:t>গড় নির্ণয়-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8000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194970"/>
                  </p:ext>
                </p:extLst>
              </p:nvPr>
            </p:nvGraphicFramePr>
            <p:xfrm>
              <a:off x="179512" y="1412776"/>
              <a:ext cx="8712968" cy="5210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048"/>
                    <a:gridCol w="1670288"/>
                    <a:gridCol w="1728192"/>
                    <a:gridCol w="1802600"/>
                    <a:gridCol w="2157840"/>
                  </a:tblGrid>
                  <a:tr h="792088">
                    <a:tc>
                      <a:txBody>
                        <a:bodyPr/>
                        <a:lstStyle/>
                        <a:p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শ্রেণি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ঘটন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সংখ্যা</a:t>
                          </a:r>
                        </a:p>
                        <a:p>
                          <a:pPr algn="ctr"/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(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f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i  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)</a:t>
                          </a:r>
                          <a:endParaRPr lang="en-US" sz="1800" b="1" baseline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শ্রেণির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মধ্যবিন্দু</a:t>
                          </a:r>
                          <a:endParaRPr lang="en-US" sz="1800" b="1" baseline="0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algn="l"/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( x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 i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)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ধাপ বিচ্যুতি </a:t>
                          </a:r>
                          <a:endParaRPr lang="en-US" sz="1800" b="1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u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i</a:t>
                          </a:r>
                          <a:r>
                            <a:rPr lang="bn-BD" sz="1800" b="1" baseline="-2500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=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>
                                      <a:solidFill>
                                        <a:srgbClr val="002060"/>
                                      </a:solidFill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>
                                      <a:solidFill>
                                        <a:srgbClr val="002060"/>
                                      </a:solidFill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-25000" dirty="0" smtClean="0">
                                      <a:solidFill>
                                        <a:srgbClr val="00206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-25000" dirty="0" smtClean="0">
                                      <a:solidFill>
                                        <a:srgbClr val="002060"/>
                                      </a:solidFill>
                                    </a:rPr>
                                    <m:t>  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>
                                      <a:solidFill>
                                        <a:srgbClr val="002060"/>
                                      </a:solidFill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>
                                      <a:solidFill>
                                        <a:srgbClr val="002060"/>
                                      </a:solidFill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en-US" sz="1800" b="1" baseline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ঘটন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সংখ্যা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 ×</a:t>
                          </a:r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বিচ্যুতি </a:t>
                          </a:r>
                          <a:endParaRPr lang="en-US" sz="1800" b="1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(f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i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×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u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i</a:t>
                          </a:r>
                          <a:r>
                            <a:rPr lang="bn-BD" sz="1800" b="1" baseline="-2500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)</a:t>
                          </a:r>
                          <a:endParaRPr lang="en-US" sz="1800" b="1" baseline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20-29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-8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5269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30-39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-12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5871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40-49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-10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50-59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54.5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-1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60-69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7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64.5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/>
                            <a:t>70-79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74.5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1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80-89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84.5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800" b="1" dirty="0" smtClean="0"/>
                            <a:t> </a:t>
                          </a:r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6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90-99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94.5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64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K=8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n</a:t>
                          </a:r>
                          <a:r>
                            <a:rPr lang="en-US" sz="1800" b="1" baseline="0" dirty="0" smtClean="0"/>
                            <a:t> </a:t>
                          </a:r>
                          <a:r>
                            <a:rPr lang="en-US" sz="1800" b="1" dirty="0" smtClean="0"/>
                            <a:t>= 30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1" i="1" smtClean="0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𝒌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/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-25000" dirty="0" smtClean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-2500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/>
                                    <m:t>u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-25000" dirty="0" smtClean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bn-BD" sz="1800" b="1" baseline="-2500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1" baseline="0" dirty="0" smtClean="0"/>
                                    <m:t>) </m:t>
                                  </m:r>
                                </m:e>
                              </m:nary>
                              <m:r>
                                <a:rPr lang="en-US" sz="1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800" b="1" dirty="0" smtClean="0"/>
                            <a:t> -17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194970"/>
                  </p:ext>
                </p:extLst>
              </p:nvPr>
            </p:nvGraphicFramePr>
            <p:xfrm>
              <a:off x="179512" y="1412776"/>
              <a:ext cx="8712968" cy="5210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048"/>
                    <a:gridCol w="1670288"/>
                    <a:gridCol w="1728192"/>
                    <a:gridCol w="1802600"/>
                    <a:gridCol w="2157840"/>
                  </a:tblGrid>
                  <a:tr h="792088">
                    <a:tc>
                      <a:txBody>
                        <a:bodyPr/>
                        <a:lstStyle/>
                        <a:p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শ্রেণি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ঘটন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সংখ্যা</a:t>
                          </a:r>
                        </a:p>
                        <a:p>
                          <a:pPr algn="ctr"/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(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f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i  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)</a:t>
                          </a:r>
                          <a:endParaRPr lang="en-US" sz="1800" b="1" baseline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শ্রেণির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মধ্যবিন্দু</a:t>
                          </a:r>
                          <a:endParaRPr lang="en-US" sz="1800" b="1" baseline="0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algn="l"/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( x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 i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)</a:t>
                          </a:r>
                          <a:endParaRPr lang="en-US" sz="1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3514" t="-5385" r="-119595" b="-64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ঘটন</a:t>
                          </a:r>
                          <a:r>
                            <a:rPr lang="bn-BD" sz="1800" b="1" baseline="0" dirty="0" smtClean="0">
                              <a:solidFill>
                                <a:srgbClr val="002060"/>
                              </a:solidFill>
                            </a:rPr>
                            <a:t> সংখ্যা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 ×</a:t>
                          </a:r>
                          <a:r>
                            <a:rPr lang="bn-BD" sz="1800" b="1" dirty="0" smtClean="0">
                              <a:solidFill>
                                <a:srgbClr val="002060"/>
                              </a:solidFill>
                            </a:rPr>
                            <a:t>বিচ্যুতি </a:t>
                          </a:r>
                          <a:endParaRPr lang="en-US" sz="1800" b="1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(f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i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×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u </a:t>
                          </a:r>
                          <a:r>
                            <a:rPr lang="en-US" sz="1800" b="1" baseline="-25000" dirty="0" smtClean="0">
                              <a:solidFill>
                                <a:srgbClr val="002060"/>
                              </a:solidFill>
                            </a:rPr>
                            <a:t>i</a:t>
                          </a:r>
                          <a:r>
                            <a:rPr lang="bn-BD" sz="1800" b="1" baseline="-2500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1800" b="1" baseline="0" dirty="0" smtClean="0">
                              <a:solidFill>
                                <a:srgbClr val="002060"/>
                              </a:solidFill>
                            </a:rPr>
                            <a:t>)</a:t>
                          </a:r>
                          <a:endParaRPr lang="en-US" sz="1800" b="1" baseline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20-29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-8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5269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30-39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-12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5871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40-49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-10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50-59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54.5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-1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-4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60-69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7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64.5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/>
                            <a:t>70-79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74.5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1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80-89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84.5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1800" b="1" dirty="0" smtClean="0"/>
                            <a:t> </a:t>
                          </a:r>
                          <a:r>
                            <a:rPr lang="en-US" sz="1800" b="1" dirty="0" smtClean="0"/>
                            <a:t>2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6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90-99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94.5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3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9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909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K=8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n</a:t>
                          </a:r>
                          <a:r>
                            <a:rPr lang="en-US" sz="1800" b="1" baseline="0" dirty="0" smtClean="0"/>
                            <a:t> </a:t>
                          </a:r>
                          <a:r>
                            <a:rPr lang="en-US" sz="1800" b="1" dirty="0" smtClean="0"/>
                            <a:t>= 30</a:t>
                          </a:r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955" t="-1246875" b="-17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25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</a:rPr>
              <a:t>খ)এর বাকি অংশ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0070C0"/>
              </a:solidFill>
            </p:spPr>
            <p:txBody>
              <a:bodyPr>
                <a:normAutofit/>
              </a:bodyPr>
              <a:lstStyle/>
              <a:p>
                <a:r>
                  <a:rPr lang="bn-BD" sz="2800" dirty="0" smtClean="0"/>
                  <a:t> মনেকরি, গড়টি (</a:t>
                </a:r>
                <a:r>
                  <a:rPr lang="en-US" sz="2800" dirty="0" smtClean="0"/>
                  <a:t>60-69) </a:t>
                </a:r>
                <a:r>
                  <a:rPr lang="bn-BD" sz="2800" dirty="0" smtClean="0"/>
                  <a:t> শ্রেণিতে রয়েছে। </a:t>
                </a:r>
              </a:p>
              <a:p>
                <a:r>
                  <a:rPr lang="bn-BD" sz="2800" dirty="0" smtClean="0"/>
                  <a:t>এ শ্রেণির মধ্যবিন্দু</a:t>
                </a:r>
                <a:r>
                  <a:rPr lang="en-US" sz="2800" dirty="0" smtClean="0"/>
                  <a:t> =</a:t>
                </a:r>
                <a:r>
                  <a:rPr lang="bn-BD" sz="2800" dirty="0" smtClean="0"/>
                  <a:t> </a:t>
                </a:r>
                <a:r>
                  <a:rPr lang="en-US" sz="2800" dirty="0"/>
                  <a:t>6</a:t>
                </a:r>
                <a:r>
                  <a:rPr lang="en-US" sz="2800" dirty="0" smtClean="0"/>
                  <a:t>4.5</a:t>
                </a:r>
                <a:r>
                  <a:rPr lang="bn-BD" sz="2800" dirty="0" smtClean="0"/>
                  <a:t>।</a:t>
                </a:r>
              </a:p>
              <a:p>
                <a:r>
                  <a:rPr lang="en-US" sz="2800" dirty="0" smtClean="0">
                    <a:latin typeface="Lucida Sans Unicode"/>
                    <a:cs typeface="Lucida Sans Unicode"/>
                  </a:rPr>
                  <a:t>∴</a:t>
                </a:r>
                <a:r>
                  <a:rPr lang="bn-BD" sz="2800" dirty="0" smtClean="0">
                    <a:latin typeface="Lucida Sans Unicode"/>
                    <a:cs typeface="Lucida Sans Unicode"/>
                  </a:rPr>
                  <a:t> অনুমিত গড় ,</a:t>
                </a:r>
                <a:r>
                  <a:rPr lang="en-US" sz="2800" dirty="0" smtClean="0">
                    <a:latin typeface="Lucida Sans Unicode"/>
                    <a:cs typeface="Lucida Sans Unicode"/>
                  </a:rPr>
                  <a:t>a </a:t>
                </a:r>
                <a:r>
                  <a:rPr lang="bn-BD" sz="2800" dirty="0" smtClean="0">
                    <a:latin typeface="Lucida Sans Unicode"/>
                    <a:cs typeface="Lucida Sans Unicode"/>
                  </a:rPr>
                  <a:t>= </a:t>
                </a:r>
                <a:r>
                  <a:rPr lang="en-US" sz="2800" dirty="0" smtClean="0">
                    <a:latin typeface="Lucida Sans Unicode"/>
                    <a:cs typeface="Lucida Sans Unicode"/>
                  </a:rPr>
                  <a:t>64.5</a:t>
                </a:r>
                <a:r>
                  <a:rPr lang="bn-BD" sz="2800" dirty="0" smtClean="0">
                    <a:latin typeface="Lucida Sans Unicode"/>
                    <a:cs typeface="Lucida Sans Unicode"/>
                  </a:rPr>
                  <a:t> । </a:t>
                </a:r>
              </a:p>
              <a:p>
                <a:r>
                  <a:rPr lang="bn-BD" sz="2800" dirty="0" smtClean="0">
                    <a:latin typeface="Lucida Sans Unicode"/>
                  </a:rPr>
                  <a:t>এখানে,</a:t>
                </a:r>
                <a:endParaRPr lang="en-US" sz="2800" dirty="0" smtClean="0">
                  <a:latin typeface="Lucida Sans Unicode"/>
                </a:endParaRPr>
              </a:p>
              <a:p>
                <a:pPr marL="0" indent="0">
                  <a:buNone/>
                </a:pPr>
                <a:r>
                  <a:rPr lang="bn-BD" sz="2800" dirty="0" smtClean="0">
                    <a:latin typeface="Lucida Sans Unicode"/>
                  </a:rPr>
                  <a:t>শ্রেণি ব্যবধান , </a:t>
                </a:r>
                <a:r>
                  <a:rPr lang="en-US" sz="2800" dirty="0" smtClean="0">
                    <a:latin typeface="Lucida Sans Unicode"/>
                  </a:rPr>
                  <a:t>h=10</a:t>
                </a:r>
              </a:p>
              <a:p>
                <a:pPr marL="0" indent="0">
                  <a:buNone/>
                </a:pPr>
                <a:r>
                  <a:rPr lang="bn-BD" sz="2800" dirty="0" smtClean="0">
                    <a:latin typeface="Lucida Sans Unicode"/>
                  </a:rPr>
                  <a:t>ঘটন সংখ্যার সমষ্টি , </a:t>
                </a:r>
                <a:r>
                  <a:rPr lang="en-US" sz="2800" dirty="0" smtClean="0">
                    <a:latin typeface="Lucida Sans Unicode"/>
                  </a:rPr>
                  <a:t>n=30</a:t>
                </a:r>
              </a:p>
              <a:p>
                <a:pPr marL="0" indent="0">
                  <a:buNone/>
                </a:pPr>
                <a:r>
                  <a:rPr lang="bn-BD" sz="2800" dirty="0" smtClean="0">
                    <a:latin typeface="Lucida Sans Unicode"/>
                  </a:rPr>
                  <a:t>ঘটন সংখ্যা ও বিচ্যুতি সংখ্যার গুনফলের সমষ্টি,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>
                            <a:latin typeface="Cambria Math"/>
                          </a:rPr>
                          <m:t>𝑖</m:t>
                        </m:r>
                        <m:r>
                          <a:rPr lang="en-US" sz="2800" b="0" i="1">
                            <a:latin typeface="Cambria Math"/>
                          </a:rPr>
                          <m:t>=</m:t>
                        </m:r>
                        <m:r>
                          <a:rPr lang="en-US" sz="2800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f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u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i</m:t>
                        </m:r>
                        <m:r>
                          <m:rPr>
                            <m:nor/>
                          </m:rPr>
                          <a:rPr lang="bn-BD" sz="28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) </m:t>
                        </m:r>
                      </m:e>
                    </m:nary>
                  </m:oMath>
                </a14:m>
                <a:r>
                  <a:rPr lang="bn-BD" sz="2800" dirty="0" smtClean="0"/>
                  <a:t>= </a:t>
                </a:r>
                <a:r>
                  <a:rPr lang="en-US" sz="2800" dirty="0" smtClean="0"/>
                  <a:t>-17</a:t>
                </a:r>
                <a:endParaRPr lang="en-US" sz="2800" dirty="0"/>
              </a:p>
              <a:p>
                <a:pPr marL="0" indent="0">
                  <a:buNone/>
                </a:pPr>
                <a:endParaRPr lang="bn-BD" sz="2800" dirty="0" smtClean="0">
                  <a:latin typeface="Lucida Sans Unicode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4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খ) এর বাকি অংশ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solidFill>
                <a:schemeClr val="bg2">
                  <a:lumMod val="5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Lucida Sans Unicode"/>
                    <a:cs typeface="Lucida Sans Unicode"/>
                  </a:rPr>
                  <a:t>∴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/>
                            <a:cs typeface="Lucida Sans Unicode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cs typeface="Lucida Sans Unicode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f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u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i</m:t>
                        </m:r>
                        <m:r>
                          <m:rPr>
                            <m:nor/>
                          </m:rPr>
                          <a:rPr lang="bn-BD" sz="28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) </m:t>
                        </m:r>
                      </m:e>
                    </m:nary>
                  </m:oMath>
                </a14:m>
                <a:endParaRPr lang="en-US" sz="2800" dirty="0">
                  <a:latin typeface="Lucida Sans Unicode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Lucida Sans Unicode"/>
                  </a:rPr>
                  <a:t>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800" dirty="0"/>
                  <a:t>×(-17)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  = -0.57</a:t>
                </a:r>
                <a:r>
                  <a:rPr lang="bn-BD" sz="2800" dirty="0"/>
                  <a:t>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latin typeface="Lucida Sans Unicode"/>
                    <a:cs typeface="Lucida Sans Unicode"/>
                  </a:rPr>
                  <a:t>∴</a:t>
                </a:r>
                <a:r>
                  <a:rPr lang="bn-BD" sz="2800" dirty="0">
                    <a:latin typeface="Lucida Sans Unicode"/>
                    <a:cs typeface="Lucida Sans Unicode"/>
                  </a:rPr>
                  <a:t> গড় , </a:t>
                </a:r>
                <a:r>
                  <a:rPr lang="en-US" sz="2800" dirty="0">
                    <a:latin typeface="Lucida Sans Unicode"/>
                    <a:cs typeface="Lucida Sans Unicode"/>
                  </a:rPr>
                  <a:t>M = </a:t>
                </a:r>
                <a:r>
                  <a:rPr lang="en-US" sz="2800" dirty="0" err="1">
                    <a:latin typeface="Lucida Sans Unicode"/>
                    <a:cs typeface="Lucida Sans Unicode"/>
                  </a:rPr>
                  <a:t>a+h</a:t>
                </a:r>
                <a:r>
                  <a:rPr lang="en-US" sz="2800" dirty="0"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/>
                            <a:cs typeface="Lucida Sans Unicode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cs typeface="Lucida Sans Unicode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/>
                        <a:cs typeface="Lucida Sans Unicode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= 64.5 + 10×(-0.57)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= 64.5 – 5.7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= 58.8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1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</p:spPr>
        <p:txBody>
          <a:bodyPr/>
          <a:lstStyle/>
          <a:p>
            <a:r>
              <a:rPr lang="bn-BD" dirty="0" smtClean="0"/>
              <a:t>গ) আয়তলেখ অংকনের সারণি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2392" cy="45259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8494804"/>
              </p:ext>
            </p:extLst>
          </p:nvPr>
        </p:nvGraphicFramePr>
        <p:xfrm>
          <a:off x="539552" y="1196752"/>
          <a:ext cx="8215314" cy="523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38"/>
                <a:gridCol w="2738438"/>
                <a:gridCol w="2738438"/>
              </a:tblGrid>
              <a:tr h="849715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</a:rPr>
                        <a:t>শ্রেণি</a:t>
                      </a:r>
                      <a:r>
                        <a:rPr lang="bn-BD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rgbClr val="002060"/>
                          </a:solidFill>
                        </a:rPr>
                        <a:t>প্রকৃত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</a:rPr>
                        <a:t> শ্রেণি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</a:rPr>
                        <a:t>ঘটন</a:t>
                      </a:r>
                      <a:r>
                        <a:rPr lang="bn-BD" sz="2000" b="1" baseline="0" dirty="0" smtClean="0">
                          <a:solidFill>
                            <a:srgbClr val="002060"/>
                          </a:solidFill>
                        </a:rPr>
                        <a:t> সংখ্যা</a:t>
                      </a:r>
                    </a:p>
                    <a:p>
                      <a:pPr algn="ctr"/>
                      <a:r>
                        <a:rPr lang="bn-BD" sz="2000" b="1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f </a:t>
                      </a:r>
                      <a:r>
                        <a:rPr lang="en-US" sz="2000" b="1" baseline="-25000" dirty="0" smtClean="0">
                          <a:solidFill>
                            <a:srgbClr val="002060"/>
                          </a:solidFill>
                        </a:rPr>
                        <a:t>i   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20-29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19.5-29.5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30-39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29.5-39.5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40-49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39.5-49.5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50-59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49.5-59.5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60-69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59.5-69.5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2060"/>
                          </a:solidFill>
                        </a:rPr>
                        <a:t>70-79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69.5-79.5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80-89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79.5-89.5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90-99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89.5-99.5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04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K=8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= 30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5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আয়তলেখ অংকনের বিবরণ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  <a:solidFill>
            <a:schemeClr val="accent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dirty="0" smtClean="0"/>
              <a:t>ছক </a:t>
            </a:r>
            <a:r>
              <a:rPr lang="bn-BD" dirty="0"/>
              <a:t>কাগজে </a:t>
            </a:r>
            <a:r>
              <a:rPr lang="bn-BD" dirty="0" smtClean="0"/>
              <a:t>সমকোণে পরষ্পরচ্ছেদী </a:t>
            </a:r>
            <a:r>
              <a:rPr lang="bn-BD" dirty="0"/>
              <a:t>দুটি সরলরেখা </a:t>
            </a:r>
            <a:r>
              <a:rPr lang="en-US" dirty="0">
                <a:latin typeface="Lucida Sans Unicode"/>
                <a:cs typeface="Lucida Sans Unicode"/>
              </a:rPr>
              <a:t>XOX´ </a:t>
            </a:r>
            <a:r>
              <a:rPr lang="bn-BD" dirty="0">
                <a:latin typeface="Lucida Sans Unicode"/>
                <a:cs typeface="Lucida Sans Unicode"/>
              </a:rPr>
              <a:t>ও </a:t>
            </a:r>
            <a:r>
              <a:rPr lang="en-US" dirty="0">
                <a:latin typeface="Lucida Sans Unicode"/>
                <a:cs typeface="Lucida Sans Unicode"/>
              </a:rPr>
              <a:t>YOY´</a:t>
            </a:r>
            <a:r>
              <a:rPr lang="bn-BD" dirty="0">
                <a:latin typeface="Lucida Sans Unicode"/>
                <a:cs typeface="Lucida Sans Unicode"/>
              </a:rPr>
              <a:t>নিই। ধরি , </a:t>
            </a:r>
            <a:r>
              <a:rPr lang="en-US" dirty="0" smtClean="0">
                <a:latin typeface="Lucida Sans Unicode"/>
                <a:cs typeface="Lucida Sans Unicode"/>
              </a:rPr>
              <a:t>XOX´</a:t>
            </a:r>
            <a:r>
              <a:rPr lang="bn-BD" dirty="0" smtClean="0">
                <a:latin typeface="Lucida Sans Unicode"/>
                <a:cs typeface="Lucida Sans Unicode"/>
              </a:rPr>
              <a:t>ও </a:t>
            </a:r>
            <a:r>
              <a:rPr lang="en-US" dirty="0" smtClean="0">
                <a:latin typeface="Lucida Sans Unicode"/>
                <a:cs typeface="Lucida Sans Unicode"/>
              </a:rPr>
              <a:t>YOY´</a:t>
            </a:r>
            <a:r>
              <a:rPr lang="bn-BD" dirty="0" smtClean="0">
                <a:latin typeface="Lucida Sans Unicode"/>
                <a:cs typeface="Lucida Sans Unicode"/>
              </a:rPr>
              <a:t>যথাক্রমে </a:t>
            </a:r>
            <a:r>
              <a:rPr lang="en-US" dirty="0" smtClean="0">
                <a:latin typeface="Lucida Sans Unicode"/>
                <a:cs typeface="Lucida Sans Unicode"/>
              </a:rPr>
              <a:t> </a:t>
            </a:r>
            <a:r>
              <a:rPr lang="en-US" dirty="0">
                <a:latin typeface="Lucida Sans Unicode"/>
                <a:cs typeface="Lucida Sans Unicode"/>
              </a:rPr>
              <a:t>x </a:t>
            </a:r>
            <a:r>
              <a:rPr lang="bn-BD" dirty="0" smtClean="0">
                <a:latin typeface="Lucida Sans Unicode"/>
                <a:cs typeface="Lucida Sans Unicode"/>
              </a:rPr>
              <a:t>অক্ষ </a:t>
            </a:r>
            <a:r>
              <a:rPr lang="bn-BD" dirty="0">
                <a:latin typeface="Lucida Sans Unicode"/>
                <a:cs typeface="Lucida Sans Unicode"/>
              </a:rPr>
              <a:t>এবং </a:t>
            </a:r>
            <a:r>
              <a:rPr lang="en-US" dirty="0" smtClean="0">
                <a:latin typeface="Lucida Sans Unicode"/>
                <a:cs typeface="Lucida Sans Unicode"/>
              </a:rPr>
              <a:t>y </a:t>
            </a:r>
            <a:r>
              <a:rPr lang="bn-BD" dirty="0">
                <a:latin typeface="Lucida Sans Unicode"/>
                <a:cs typeface="Lucida Sans Unicode"/>
              </a:rPr>
              <a:t>অক্ষ </a:t>
            </a:r>
            <a:r>
              <a:rPr lang="bn-BD" dirty="0" smtClean="0">
                <a:latin typeface="Lucida Sans Unicode"/>
                <a:cs typeface="Lucida Sans Unicode"/>
              </a:rPr>
              <a:t> </a:t>
            </a:r>
            <a:r>
              <a:rPr lang="en-US" dirty="0" smtClean="0">
                <a:latin typeface="Lucida Sans Unicode"/>
                <a:cs typeface="Lucida Sans Unicode"/>
              </a:rPr>
              <a:t> </a:t>
            </a:r>
            <a:r>
              <a:rPr lang="bn-BD" dirty="0" smtClean="0">
                <a:latin typeface="Lucida Sans Unicode"/>
                <a:cs typeface="Lucida Sans Unicode"/>
              </a:rPr>
              <a:t>। </a:t>
            </a:r>
            <a:r>
              <a:rPr lang="en-US" dirty="0" smtClean="0">
                <a:latin typeface="Lucida Sans Unicode"/>
                <a:cs typeface="Lucida Sans Unicode"/>
              </a:rPr>
              <a:t>               O,</a:t>
            </a:r>
            <a:r>
              <a:rPr lang="bn-BD" dirty="0" smtClean="0">
                <a:latin typeface="Lucida Sans Unicode"/>
                <a:cs typeface="Lucida Sans Unicode"/>
              </a:rPr>
              <a:t> </a:t>
            </a:r>
            <a:r>
              <a:rPr lang="bn-BD" dirty="0">
                <a:latin typeface="Lucida Sans Unicode"/>
                <a:cs typeface="Lucida Sans Unicode"/>
              </a:rPr>
              <a:t>তাদের মুলবিব্দু। </a:t>
            </a:r>
            <a:endParaRPr lang="en-US" dirty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bn-BD" dirty="0">
                <a:latin typeface="Lucida Sans Unicode"/>
              </a:rPr>
              <a:t>      ছক কাগজের ক্ষুদ্রতম বর্গের প্রতি এক বাহুর দৈর্ঘ্যকে উভয় অক্ষ বরাবর এক একক </a:t>
            </a:r>
            <a:r>
              <a:rPr lang="bn-BD" dirty="0" smtClean="0">
                <a:latin typeface="Lucida Sans Unicode"/>
              </a:rPr>
              <a:t>ধরি। এখন,</a:t>
            </a:r>
            <a:r>
              <a:rPr lang="en-US" dirty="0" smtClean="0">
                <a:latin typeface="Lucida Sans Unicode"/>
                <a:cs typeface="Lucida Sans Unicode"/>
              </a:rPr>
              <a:t>x </a:t>
            </a:r>
            <a:r>
              <a:rPr lang="bn-BD" dirty="0" smtClean="0">
                <a:latin typeface="Lucida Sans Unicode"/>
                <a:cs typeface="Lucida Sans Unicode"/>
              </a:rPr>
              <a:t>অক্ষ </a:t>
            </a:r>
            <a:r>
              <a:rPr lang="bn-BD" dirty="0">
                <a:latin typeface="Lucida Sans Unicode"/>
                <a:cs typeface="Lucida Sans Unicode"/>
              </a:rPr>
              <a:t>বরাবর </a:t>
            </a:r>
            <a:r>
              <a:rPr lang="bn-BD" dirty="0" smtClean="0">
                <a:latin typeface="Lucida Sans Unicode"/>
                <a:cs typeface="Lucida Sans Unicode"/>
              </a:rPr>
              <a:t>শ্রেণির প্রকৃত সীমা এবং </a:t>
            </a:r>
            <a:r>
              <a:rPr lang="en-US" dirty="0" smtClean="0">
                <a:latin typeface="Lucida Sans Unicode"/>
                <a:cs typeface="Lucida Sans Unicode"/>
              </a:rPr>
              <a:t>y </a:t>
            </a:r>
            <a:r>
              <a:rPr lang="bn-BD" dirty="0">
                <a:latin typeface="Lucida Sans Unicode"/>
                <a:cs typeface="Lucida Sans Unicode"/>
              </a:rPr>
              <a:t>অক্ষ বরাবর  ঘটন সংখ্যা বসিয়ে </a:t>
            </a:r>
            <a:r>
              <a:rPr lang="bn-BD" dirty="0" smtClean="0">
                <a:latin typeface="Lucida Sans Unicode"/>
                <a:cs typeface="Lucida Sans Unicode"/>
              </a:rPr>
              <a:t>আয়তলেখ অংকন </a:t>
            </a:r>
            <a:r>
              <a:rPr lang="bn-BD" dirty="0">
                <a:latin typeface="Lucida Sans Unicode"/>
                <a:cs typeface="Lucida Sans Unicode"/>
              </a:rPr>
              <a:t>করি।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004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9064" y="121146"/>
            <a:ext cx="1440160" cy="11430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185522"/>
              </p:ext>
            </p:extLst>
          </p:nvPr>
        </p:nvGraphicFramePr>
        <p:xfrm>
          <a:off x="179512" y="188640"/>
          <a:ext cx="8805664" cy="629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95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accent5"/>
          </a:solidFill>
        </p:spPr>
        <p:txBody>
          <a:bodyPr/>
          <a:lstStyle/>
          <a:p>
            <a:r>
              <a:rPr lang="bn-BD" dirty="0" smtClean="0"/>
              <a:t>নিউরণে অনুরনন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1412776"/>
            <a:ext cx="3322712" cy="4968552"/>
          </a:xfrm>
          <a:solidFill>
            <a:srgbClr val="EF63AC"/>
          </a:solidFill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</a:rPr>
              <a:t> আর কোন প্রশ্ন ??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১। 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২। 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৩।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৪।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৫।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435682"/>
            <a:ext cx="4608512" cy="30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১। গড় নির্ণয়ের সুত্রটি কী?</a:t>
            </a:r>
          </a:p>
          <a:p>
            <a:pPr marL="0" indent="0">
              <a:buNone/>
            </a:pPr>
            <a:r>
              <a:rPr lang="bn-BD" dirty="0" smtClean="0"/>
              <a:t>২। বিচ্যুতি নির্ণয়ের সুত্রটি কী ?</a:t>
            </a:r>
          </a:p>
          <a:p>
            <a:pPr marL="0" indent="0">
              <a:buNone/>
            </a:pPr>
            <a:r>
              <a:rPr lang="bn-BD" dirty="0" smtClean="0"/>
              <a:t>৩। শ্রেণি </a:t>
            </a:r>
            <a:r>
              <a:rPr lang="bn-BD" dirty="0"/>
              <a:t>সংখ্যা নির্ণয়ের সূত্রটি কি </a:t>
            </a:r>
            <a:r>
              <a:rPr lang="bn-BD" dirty="0" smtClean="0"/>
              <a:t>?</a:t>
            </a:r>
          </a:p>
          <a:p>
            <a:pPr marL="0" indent="0">
              <a:buNone/>
            </a:pPr>
            <a:r>
              <a:rPr lang="bn-BD" dirty="0" smtClean="0"/>
              <a:t>৪। কোন স্কোর গুচ্ছে সর্বনিম্ন উপাত্ত </a:t>
            </a:r>
            <a:r>
              <a:rPr lang="en-US" dirty="0" smtClean="0"/>
              <a:t>40 </a:t>
            </a:r>
            <a:r>
              <a:rPr lang="bn-BD" dirty="0" smtClean="0"/>
              <a:t> এবং সর্বোচ্চ উপাত্ত </a:t>
            </a:r>
            <a:r>
              <a:rPr lang="en-US" dirty="0" smtClean="0"/>
              <a:t>80</a:t>
            </a:r>
            <a:r>
              <a:rPr lang="bn-BD" dirty="0" smtClean="0"/>
              <a:t>। স্কোরগুচ্ছে উপাত্তের ব্যবধান কত ? </a:t>
            </a:r>
          </a:p>
          <a:p>
            <a:pPr marL="0" indent="0">
              <a:buNone/>
            </a:pPr>
            <a:r>
              <a:rPr lang="bn-BD" dirty="0" smtClean="0"/>
              <a:t>৫।</a:t>
            </a:r>
            <a:r>
              <a:rPr lang="en-US" dirty="0" smtClean="0"/>
              <a:t> </a:t>
            </a:r>
            <a:r>
              <a:rPr lang="bn-BD" dirty="0" smtClean="0"/>
              <a:t>আয়তলেখ অংকনের জন্য শ্রেণি কিরুপ হওয়া প্রয়োজন 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solidFill>
                <a:srgbClr val="7030A0"/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bn-BD" dirty="0" smtClean="0">
                    <a:solidFill>
                      <a:schemeClr val="tx1"/>
                    </a:solidFill>
                  </a:rPr>
                  <a:t>১। </a:t>
                </a:r>
                <a:r>
                  <a:rPr lang="bn-BD" dirty="0">
                    <a:solidFill>
                      <a:schemeClr val="tx1"/>
                    </a:solidFill>
                  </a:rPr>
                  <a:t>গড় , </a:t>
                </a:r>
                <a:r>
                  <a:rPr lang="en-US" dirty="0">
                    <a:solidFill>
                      <a:schemeClr val="tx1"/>
                    </a:solidFill>
                  </a:rPr>
                  <a:t>M = </a:t>
                </a:r>
                <a:r>
                  <a:rPr lang="en-US" dirty="0" err="1">
                    <a:solidFill>
                      <a:schemeClr val="tx1"/>
                    </a:solidFill>
                  </a:rPr>
                  <a:t>a+h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bn-BD" dirty="0" smtClean="0">
                    <a:solidFill>
                      <a:schemeClr val="tx1"/>
                    </a:solidFill>
                  </a:rPr>
                  <a:t>২।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 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bn-BD" dirty="0">
                    <a:solidFill>
                      <a:schemeClr val="tx1"/>
                    </a:solidFill>
                  </a:rPr>
                  <a:t>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tx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 −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bn-BD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bn-BD" dirty="0" smtClean="0">
                    <a:solidFill>
                      <a:schemeClr val="tx1"/>
                    </a:solidFill>
                  </a:rPr>
                  <a:t>৩। শ্রেণি সংখ্যা = উপাত্তের    পরিসর / শ্রেণি ব্যবধান </a:t>
                </a:r>
              </a:p>
              <a:p>
                <a:r>
                  <a:rPr lang="bn-BD" dirty="0"/>
                  <a:t>৪</a:t>
                </a:r>
                <a:r>
                  <a:rPr lang="bn-BD" dirty="0" smtClean="0">
                    <a:solidFill>
                      <a:schemeClr val="tx1"/>
                    </a:solidFill>
                  </a:rPr>
                  <a:t>।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41 </a:t>
                </a:r>
                <a:endParaRPr lang="bn-BD" dirty="0" smtClean="0">
                  <a:solidFill>
                    <a:schemeClr val="tx1"/>
                  </a:solidFill>
                </a:endParaRPr>
              </a:p>
              <a:p>
                <a:r>
                  <a:rPr lang="bn-BD" dirty="0" smtClean="0">
                    <a:solidFill>
                      <a:schemeClr val="tx1"/>
                    </a:solidFill>
                  </a:rPr>
                  <a:t>৫। অবিচ্ছিন্ন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719" t="-1752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36815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শ্রেণির কাজ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352929" cy="389756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bn-BD" sz="2400" b="1" dirty="0" smtClean="0">
                <a:solidFill>
                  <a:schemeClr val="accent2"/>
                </a:solidFill>
              </a:rPr>
              <a:t>নিচের গণসংখ্যা  নিবেষণ সারণিটির  আয়তলেখ অংকন কর </a:t>
            </a:r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61603"/>
              </p:ext>
            </p:extLst>
          </p:nvPr>
        </p:nvGraphicFramePr>
        <p:xfrm>
          <a:off x="251520" y="3284984"/>
          <a:ext cx="8496942" cy="3024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33CCCC"/>
                  </a:outerShdw>
                </a:effectLst>
                <a:tableStyleId>{72833802-FEF1-4C79-8D5D-14CF1EAF98D9}</a:tableStyleId>
              </a:tblPr>
              <a:tblGrid>
                <a:gridCol w="1416157"/>
                <a:gridCol w="1416157"/>
                <a:gridCol w="1416156"/>
                <a:gridCol w="1416158"/>
                <a:gridCol w="1416157"/>
                <a:gridCol w="1416157"/>
              </a:tblGrid>
              <a:tr h="1390038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ওজন </a:t>
                      </a:r>
                      <a:endParaRPr lang="en-US" sz="2400" b="1" dirty="0" smtClean="0"/>
                    </a:p>
                    <a:p>
                      <a:r>
                        <a:rPr lang="bn-BD" sz="2400" b="1" dirty="0" smtClean="0"/>
                        <a:t>(কেজি) </a:t>
                      </a:r>
                      <a:endParaRPr lang="en-US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46-50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51-55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56-60</a:t>
                      </a:r>
                      <a:endParaRPr lang="en-US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61-65</a:t>
                      </a:r>
                      <a:endParaRPr lang="en-US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66-70</a:t>
                      </a:r>
                      <a:endParaRPr lang="en-US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634298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গণ সংখ্যা</a:t>
                      </a:r>
                      <a:r>
                        <a:rPr lang="bn-BD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7203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04063"/>
              </p:ext>
            </p:extLst>
          </p:nvPr>
        </p:nvGraphicFramePr>
        <p:xfrm>
          <a:off x="467542" y="1397000"/>
          <a:ext cx="828092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30"/>
                <a:gridCol w="1070788"/>
                <a:gridCol w="1224136"/>
                <a:gridCol w="1080120"/>
                <a:gridCol w="1008112"/>
                <a:gridCol w="936104"/>
                <a:gridCol w="936104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400" b="1" dirty="0" smtClean="0"/>
                        <a:t>শ্রেণি</a:t>
                      </a:r>
                      <a:r>
                        <a:rPr lang="bn-BD" sz="2400" b="1" baseline="0" dirty="0" smtClean="0"/>
                        <a:t> ব্যাপ্তি 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31-40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41-50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51-60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61-70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71-80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81-90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91-100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b="1" baseline="0" dirty="0" smtClean="0"/>
                        <a:t>গণ সংখ্যা  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4005064"/>
            <a:ext cx="8229600" cy="2221707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উপরের সারণিটি লক্ষ্য কর এবং প্রদত্ত প্রশ্নের উত্তর দাও – 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ক)শ্রেণিব্যাপ্তি গুলোর মধ্যবিন্দু নির্ণয় কর। 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খ)প্রদত্ত উপাত্তের গড় নির্ণয় কর।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গ)প্রদত্ত উপাত্তের আয়তলেখ অংকন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68752" cy="108012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সর্বাত্মক সহযোগিতার জন্য সকলকে ধন্যবাদ।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17820"/>
            <a:ext cx="6768752" cy="4230470"/>
          </a:xfrm>
        </p:spPr>
      </p:pic>
    </p:spTree>
    <p:extLst>
      <p:ext uri="{BB962C8B-B14F-4D97-AF65-F5344CB8AC3E}">
        <p14:creationId xmlns:p14="http://schemas.microsoft.com/office/powerpoint/2010/main" val="42079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064896" cy="4176464"/>
          </a:xfrm>
          <a:solidFill>
            <a:srgbClr val="CCFF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/দশম</a:t>
            </a:r>
            <a:b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সাধারন গণিত</a:t>
            </a:r>
            <a:b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পরিসংখ্যান)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– ৪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108012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  ও পাঠ  পরিচিতি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মানসিক প্রস্তুতি/ পূর্বজ্ঞান যাচাই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১। গনিতের সংখ্যা তত্ত্বকে কি বলে 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২। পরিসংখ্যানের তথ্যের প্রত্যেকটি সংখ্যা মানকে কি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৩। একাধিক উপাত্তের সমষ্টিকে তাদের সংখ্যা দিয়ে ভাগ করলে কি পাওয়া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যায়?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৪। উপাত্ত সমূহকে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অবিচ্ছিন্ন  আয়তক্ষেত্র দ্বারা প্রকাশ করলে যে লেখচিত্র পাওয়া যায় তাকে কি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00100" lvl="2" indent="0">
              <a:buNone/>
            </a:pPr>
            <a:endPara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800100" lvl="2" indent="0">
              <a:buNone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পরিসংখ্যান। 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800100" lvl="2" indent="0">
              <a:buNone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।উপাত্ত</a:t>
            </a:r>
          </a:p>
          <a:p>
            <a:pPr marL="800100" lvl="2" indent="0">
              <a:buNone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৩।গড়</a:t>
            </a:r>
          </a:p>
          <a:p>
            <a:pPr marL="800100" lvl="2" indent="0">
              <a:buNone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৪।আয়তলেখ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1872208"/>
          </a:xfrm>
          <a:solidFill>
            <a:srgbClr val="CC990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64896" cy="3024336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আজ আমরা পরিসংখ্যানের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 ও আয়তলেখ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সম্পর্কিত সমস্যা সমাধান  করি।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আচরণিক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 পাঠশেষে শিক্ষার্থীরা -</a:t>
            </a:r>
            <a:r>
              <a:rPr lang="bn-BD" sz="35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5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endParaRPr lang="bn-BD" sz="35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১। অবিচ্ছিন্ন উপাত্তকে শ্রেণিভুক্ত করতে পারবে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২। গড় নির্ণয়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৩। আয়তলেখ অংকণ করতে পারবে। 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৪। গাণিতিক দক্ষতা অর্জন পারবে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bn-BD" sz="3000" dirty="0">
                <a:latin typeface="NikoshBAN" pitchFamily="2" charset="0"/>
                <a:cs typeface="NikoshBAN" pitchFamily="2" charset="0"/>
              </a:rPr>
            </a:b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568952" cy="237626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/>
            </a:r>
            <a:br>
              <a:rPr lang="bn-BD" sz="2400" dirty="0" smtClean="0">
                <a:solidFill>
                  <a:srgbClr val="C00000"/>
                </a:solidFill>
              </a:rPr>
            </a:br>
            <a:r>
              <a:rPr lang="bn-BD" sz="2400" dirty="0" smtClean="0">
                <a:solidFill>
                  <a:srgbClr val="C00000"/>
                </a:solidFill>
              </a:rPr>
              <a:t/>
            </a:r>
            <a:br>
              <a:rPr lang="bn-BD" sz="2400" dirty="0" smtClean="0">
                <a:solidFill>
                  <a:srgbClr val="C00000"/>
                </a:solidFill>
              </a:rPr>
            </a:b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বিদ্যালয়ের অর্ধ বার্ষিকী পরীক্ষায়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জন ছাত্রের গণিতে প্রাপ্ত নম্বর নিম্নরুপ – </a:t>
            </a:r>
            <a:b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20,40</a:t>
            </a:r>
            <a:r>
              <a:rPr lang="bn-BD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 smtClean="0">
                <a:solidFill>
                  <a:schemeClr val="bg1"/>
                </a:solidFill>
              </a:rPr>
              <a:t>60,69,63,26,39,38,40,49,52,58,59,63,60,72,70,83,89,86,97,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90,94,44,63,39,60,59,47,38,</a:t>
            </a:r>
            <a:r>
              <a:rPr lang="bn-BD" sz="2400" b="1" dirty="0">
                <a:solidFill>
                  <a:schemeClr val="bg1"/>
                </a:solidFill>
              </a:rPr>
              <a:t/>
            </a:r>
            <a:br>
              <a:rPr lang="bn-BD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3212976"/>
            <a:ext cx="8568952" cy="32403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ব্যবধান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 শ্রেণিসংখ্যা কত হবে নির্ণয় কর। </a:t>
            </a: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খ)সর্বনিম্ন উপাত্ত থেকে শুরু করে শ্রেণি ব্যবধান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উপাত্ত গুলোর সংক্ষিপ্ত পদ্ধতিতে গড় নির্ণয় কর।</a:t>
            </a: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গ)উপাত্ত গুলোর আয়তলেখ অংকণ কর। </a:t>
            </a:r>
          </a:p>
        </p:txBody>
      </p:sp>
    </p:spTree>
    <p:extLst>
      <p:ext uri="{BB962C8B-B14F-4D97-AF65-F5344CB8AC3E}">
        <p14:creationId xmlns:p14="http://schemas.microsoft.com/office/powerpoint/2010/main" val="3003928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এর সমাধান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709120"/>
          </a:xfrm>
          <a:solidFill>
            <a:srgbClr val="18C4E6"/>
          </a:solidFill>
        </p:spPr>
        <p:txBody>
          <a:bodyPr>
            <a:normAutofit fontScale="62500" lnSpcReduction="20000"/>
          </a:bodyPr>
          <a:lstStyle/>
          <a:p>
            <a:endParaRPr lang="bn-BD" sz="4600" b="1" dirty="0" smtClean="0">
              <a:solidFill>
                <a:srgbClr val="FFFF00"/>
              </a:solidFill>
            </a:endParaRPr>
          </a:p>
          <a:p>
            <a:r>
              <a:rPr lang="en-US" sz="4600" b="1" dirty="0" smtClean="0">
                <a:solidFill>
                  <a:srgbClr val="FFFF00"/>
                </a:solidFill>
              </a:rPr>
              <a:t>20,</a:t>
            </a:r>
            <a:r>
              <a:rPr lang="en-US" sz="4600" b="1" dirty="0" smtClean="0">
                <a:solidFill>
                  <a:schemeClr val="bg1"/>
                </a:solidFill>
              </a:rPr>
              <a:t>40</a:t>
            </a:r>
            <a:r>
              <a:rPr lang="bn-BD" sz="4600" b="1" dirty="0">
                <a:solidFill>
                  <a:schemeClr val="bg1"/>
                </a:solidFill>
              </a:rPr>
              <a:t>,</a:t>
            </a:r>
            <a:r>
              <a:rPr lang="en-US" sz="4600" b="1" dirty="0">
                <a:solidFill>
                  <a:schemeClr val="bg1"/>
                </a:solidFill>
              </a:rPr>
              <a:t>60,69,63,26,39,38,40,49,52,58,59,63,60,72,70,83,89,86,</a:t>
            </a:r>
            <a:r>
              <a:rPr lang="en-US" sz="4600" b="1" dirty="0">
                <a:solidFill>
                  <a:srgbClr val="FFFF00"/>
                </a:solidFill>
              </a:rPr>
              <a:t>97</a:t>
            </a:r>
            <a:r>
              <a:rPr lang="en-US" sz="4600" b="1" dirty="0">
                <a:solidFill>
                  <a:schemeClr val="bg1"/>
                </a:solidFill>
              </a:rPr>
              <a:t>,90,94,44,63,39,60,59,47,38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bn-BD" b="1" dirty="0">
                <a:solidFill>
                  <a:schemeClr val="bg1"/>
                </a:solidFill>
              </a:rPr>
              <a:t/>
            </a:r>
            <a:br>
              <a:rPr lang="bn-BD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266928" cy="4709120"/>
          </a:xfrm>
          <a:solidFill>
            <a:srgbClr val="C00000"/>
          </a:solidFill>
        </p:spPr>
        <p:txBody>
          <a:bodyPr>
            <a:normAutofit fontScale="62500" lnSpcReduction="20000"/>
          </a:bodyPr>
          <a:lstStyle/>
          <a:p>
            <a:r>
              <a:rPr lang="bn-BD" sz="3600" dirty="0"/>
              <a:t>এখানে </a:t>
            </a:r>
            <a:r>
              <a:rPr lang="bn-BD" sz="3600" dirty="0" smtClean="0"/>
              <a:t>, </a:t>
            </a:r>
            <a:r>
              <a:rPr lang="bn-BD" sz="3600" dirty="0"/>
              <a:t>সর্বনিম্ন উপাত্ত </a:t>
            </a:r>
            <a:r>
              <a:rPr lang="en-US" sz="3600" dirty="0">
                <a:solidFill>
                  <a:srgbClr val="FFFF00"/>
                </a:solidFill>
              </a:rPr>
              <a:t>20</a:t>
            </a:r>
            <a:r>
              <a:rPr lang="bn-BD" sz="3600" dirty="0"/>
              <a:t> </a:t>
            </a:r>
            <a:endParaRPr lang="bn-BD" sz="3600" dirty="0" smtClean="0"/>
          </a:p>
          <a:p>
            <a:pPr marL="0" indent="0">
              <a:buNone/>
            </a:pPr>
            <a:r>
              <a:rPr lang="bn-BD" sz="3600" dirty="0"/>
              <a:t> </a:t>
            </a:r>
            <a:r>
              <a:rPr lang="bn-BD" sz="3600" dirty="0" smtClean="0"/>
              <a:t>        সর্বোচ্চ </a:t>
            </a:r>
            <a:r>
              <a:rPr lang="bn-BD" sz="3600" dirty="0"/>
              <a:t>উপাত্ত </a:t>
            </a:r>
            <a:r>
              <a:rPr lang="en-US" sz="3600" dirty="0" smtClean="0">
                <a:solidFill>
                  <a:srgbClr val="FFFF00"/>
                </a:solidFill>
              </a:rPr>
              <a:t>97 </a:t>
            </a:r>
            <a:r>
              <a:rPr lang="bn-BD" sz="3600" dirty="0" smtClean="0"/>
              <a:t>। </a:t>
            </a:r>
            <a:endParaRPr lang="en-US" sz="3600" dirty="0"/>
          </a:p>
          <a:p>
            <a:r>
              <a:rPr lang="bn-BD" sz="3600" dirty="0" smtClean="0"/>
              <a:t>       </a:t>
            </a:r>
            <a:r>
              <a:rPr lang="bn-BD" sz="3600" dirty="0"/>
              <a:t>শ্রেণি ব্যবধান = </a:t>
            </a:r>
            <a:r>
              <a:rPr lang="en-US" sz="3600" dirty="0">
                <a:solidFill>
                  <a:srgbClr val="FFFF00"/>
                </a:solidFill>
              </a:rPr>
              <a:t>10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  <a:cs typeface="Lucida Sans Unicode"/>
              </a:rPr>
              <a:t>∴</a:t>
            </a:r>
            <a:r>
              <a:rPr lang="bn-BD" sz="3600" dirty="0">
                <a:latin typeface="Lucida Sans Unicode"/>
                <a:cs typeface="Lucida Sans Unicode"/>
              </a:rPr>
              <a:t> পরিসর = </a:t>
            </a:r>
            <a:r>
              <a:rPr lang="bn-BD" sz="3600" dirty="0" smtClean="0">
                <a:latin typeface="Lucida Sans Unicode"/>
                <a:cs typeface="Lucida Sans Unicode"/>
              </a:rPr>
              <a:t>(</a:t>
            </a:r>
            <a:r>
              <a:rPr lang="bn-BD" sz="3600" dirty="0" smtClean="0"/>
              <a:t>সর্বোচ্চ উপাত্ত-সর্বনিম্ন </a:t>
            </a:r>
            <a:r>
              <a:rPr lang="bn-BD" sz="3600" dirty="0"/>
              <a:t>উপাত্ত</a:t>
            </a:r>
            <a:r>
              <a:rPr lang="bn-BD" sz="3600" dirty="0" smtClean="0"/>
              <a:t>)+</a:t>
            </a:r>
            <a:r>
              <a:rPr lang="en-US" sz="3600" dirty="0"/>
              <a:t>1</a:t>
            </a:r>
            <a:r>
              <a:rPr lang="bn-BD" sz="3600" dirty="0"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  <a:cs typeface="Lucida Sans Unicode"/>
              </a:rPr>
              <a:t>           = ( 97-20 ) +1</a:t>
            </a:r>
            <a:endParaRPr lang="bn-BD" sz="3600" dirty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bn-BD" sz="3600" dirty="0">
                <a:latin typeface="Lucida Sans Unicode"/>
                <a:cs typeface="Lucida Sans Unicode"/>
              </a:rPr>
              <a:t>           </a:t>
            </a:r>
            <a:r>
              <a:rPr lang="en-US" sz="3600" dirty="0">
                <a:latin typeface="Lucida Sans Unicode"/>
                <a:cs typeface="Lucida Sans Unicode"/>
              </a:rPr>
              <a:t>=77</a:t>
            </a:r>
            <a:r>
              <a:rPr lang="bn-BD" sz="3600" dirty="0">
                <a:latin typeface="Lucida Sans Unicode"/>
                <a:cs typeface="Lucida Sans Unicode"/>
              </a:rPr>
              <a:t> </a:t>
            </a:r>
            <a:r>
              <a:rPr lang="en-US" sz="3600" dirty="0">
                <a:latin typeface="Lucida Sans Unicode"/>
                <a:cs typeface="Lucida Sans Unicode"/>
              </a:rPr>
              <a:t>+1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  <a:cs typeface="Lucida Sans Unicode"/>
              </a:rPr>
              <a:t>         </a:t>
            </a:r>
            <a:r>
              <a:rPr lang="bn-BD" sz="3600" dirty="0" smtClean="0">
                <a:latin typeface="Lucida Sans Unicode"/>
                <a:cs typeface="Lucida Sans Unicode"/>
              </a:rPr>
              <a:t> </a:t>
            </a:r>
            <a:r>
              <a:rPr lang="en-US" sz="3600" dirty="0" smtClean="0">
                <a:latin typeface="Lucida Sans Unicode"/>
                <a:cs typeface="Lucida Sans Unicode"/>
              </a:rPr>
              <a:t> </a:t>
            </a:r>
            <a:r>
              <a:rPr lang="en-US" sz="3600" dirty="0">
                <a:latin typeface="Lucida Sans Unicode"/>
                <a:cs typeface="Lucida Sans Unicode"/>
              </a:rPr>
              <a:t>= 78</a:t>
            </a:r>
          </a:p>
          <a:p>
            <a:pPr marL="0" indent="0">
              <a:buNone/>
            </a:pPr>
            <a:r>
              <a:rPr lang="bn-BD" sz="3600" dirty="0">
                <a:latin typeface="Lucida Sans Unicode"/>
              </a:rPr>
              <a:t> শ্রেণি সংখ্যা = </a:t>
            </a:r>
            <a:r>
              <a:rPr lang="bn-BD" sz="3600" dirty="0" smtClean="0">
                <a:latin typeface="Lucida Sans Unicode"/>
              </a:rPr>
              <a:t>পরিসর / </a:t>
            </a:r>
            <a:r>
              <a:rPr lang="bn-BD" sz="3600" dirty="0">
                <a:latin typeface="Lucida Sans Unicode"/>
              </a:rPr>
              <a:t>শ্রেণি ব্যবধান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</a:rPr>
              <a:t>           </a:t>
            </a:r>
            <a:r>
              <a:rPr lang="bn-BD" sz="3600" dirty="0">
                <a:latin typeface="Lucida Sans Unicode"/>
              </a:rPr>
              <a:t> </a:t>
            </a:r>
            <a:r>
              <a:rPr lang="bn-BD" sz="3600" dirty="0" smtClean="0">
                <a:latin typeface="Lucida Sans Unicode"/>
              </a:rPr>
              <a:t>= </a:t>
            </a:r>
            <a:r>
              <a:rPr lang="en-US" sz="3600" dirty="0">
                <a:latin typeface="Lucida Sans Unicode"/>
              </a:rPr>
              <a:t>78 </a:t>
            </a:r>
            <a:r>
              <a:rPr lang="en-US" sz="3600" dirty="0" smtClean="0">
                <a:latin typeface="Lucida Sans Unicode"/>
              </a:rPr>
              <a:t>/10</a:t>
            </a:r>
            <a:endParaRPr lang="en-US" sz="3600" dirty="0">
              <a:latin typeface="Lucida Sans Unicode"/>
            </a:endParaRPr>
          </a:p>
          <a:p>
            <a:pPr marL="0" indent="0">
              <a:buNone/>
            </a:pPr>
            <a:r>
              <a:rPr lang="en-US" sz="3600" dirty="0">
                <a:latin typeface="Lucida Sans Unicode"/>
              </a:rPr>
              <a:t>            =7.8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</a:rPr>
              <a:t> </a:t>
            </a:r>
            <a:r>
              <a:rPr lang="bn-BD" sz="3600" dirty="0">
                <a:latin typeface="Lucida Sans Unicode"/>
              </a:rPr>
              <a:t>যেহেতু শ্রেণি সংখ্যা সর্বদাই পূর্ণ সংখ্যা তাই শ্রেণি সংখ্যা </a:t>
            </a:r>
            <a:r>
              <a:rPr lang="en-US" sz="3600" dirty="0">
                <a:latin typeface="Lucida Sans Unicode"/>
              </a:rPr>
              <a:t>8 </a:t>
            </a:r>
            <a:r>
              <a:rPr lang="bn-BD" sz="3600" dirty="0">
                <a:latin typeface="Lucida Sans Unicode"/>
              </a:rPr>
              <a:t>ধরি। 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253144"/>
            <a:ext cx="8136904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থেকে শুরু করে শ্রেণিব্যাপ্তি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10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ধরে শ্রেণি গঠন করি এবং ট্যালি চিহ্ন দ্বারা নম্বরগুলোকে শ্রেণিভুক্ত করি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78706"/>
            <a:ext cx="1872208" cy="4525963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20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B0F0"/>
                </a:solidFill>
              </a:rPr>
              <a:t>40</a:t>
            </a:r>
            <a:r>
              <a:rPr lang="bn-BD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B050"/>
                </a:solidFill>
              </a:rPr>
              <a:t>60,69,63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92D050"/>
                </a:solidFill>
              </a:rPr>
              <a:t>26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2060"/>
                </a:solidFill>
              </a:rPr>
              <a:t>39,38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B0F0"/>
                </a:solidFill>
              </a:rPr>
              <a:t>40,49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52,58,59,</a:t>
            </a:r>
            <a:r>
              <a:rPr lang="en-US" b="1" dirty="0">
                <a:solidFill>
                  <a:srgbClr val="00B050"/>
                </a:solidFill>
              </a:rPr>
              <a:t>63,60,</a:t>
            </a:r>
            <a:r>
              <a:rPr lang="en-US" b="1" dirty="0">
                <a:solidFill>
                  <a:schemeClr val="bg1"/>
                </a:solidFill>
              </a:rPr>
              <a:t>72,70</a:t>
            </a:r>
            <a:r>
              <a:rPr lang="en-US" b="1" dirty="0">
                <a:solidFill>
                  <a:srgbClr val="C00000"/>
                </a:solidFill>
              </a:rPr>
              <a:t>,83,89,86,</a:t>
            </a:r>
            <a:r>
              <a:rPr lang="en-US" b="1" dirty="0">
                <a:solidFill>
                  <a:srgbClr val="FF33CC"/>
                </a:solidFill>
              </a:rPr>
              <a:t>97,90,94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B0F0"/>
                </a:solidFill>
              </a:rPr>
              <a:t>44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B050"/>
                </a:solidFill>
              </a:rPr>
              <a:t>63,</a:t>
            </a:r>
            <a:r>
              <a:rPr lang="en-US" b="1" dirty="0">
                <a:solidFill>
                  <a:srgbClr val="002060"/>
                </a:solidFill>
              </a:rPr>
              <a:t>39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B050"/>
                </a:solidFill>
              </a:rPr>
              <a:t>60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59,</a:t>
            </a:r>
            <a:r>
              <a:rPr lang="en-US" b="1" dirty="0">
                <a:solidFill>
                  <a:srgbClr val="00B0F0"/>
                </a:solidFill>
              </a:rPr>
              <a:t>47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rgbClr val="002060"/>
                </a:solidFill>
              </a:rPr>
              <a:t>38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4364426"/>
              </p:ext>
            </p:extLst>
          </p:nvPr>
        </p:nvGraphicFramePr>
        <p:xfrm>
          <a:off x="2843809" y="1578706"/>
          <a:ext cx="5832648" cy="451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533"/>
                <a:gridCol w="2038899"/>
                <a:gridCol w="1944216"/>
              </a:tblGrid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>
                          <a:solidFill>
                            <a:srgbClr val="FF0000"/>
                          </a:solidFill>
                        </a:rPr>
                        <a:t>ট্যালি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16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20-29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30-39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||||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40-49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50-59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||||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665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60-69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70-79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  <a:r>
                        <a:rPr kumimoji="0" lang="bn-BD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2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80-89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90-99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মোট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30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32" y="2978881"/>
            <a:ext cx="4730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7" y="3918036"/>
            <a:ext cx="722904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985</Words>
  <Application>Microsoft Office PowerPoint</Application>
  <PresentationFormat>On-screen Show (4:3)</PresentationFormat>
  <Paragraphs>288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NikoshBAN</vt:lpstr>
      <vt:lpstr>Calibri</vt:lpstr>
      <vt:lpstr>Lucida Sans Unicode</vt:lpstr>
      <vt:lpstr>Vrinda</vt:lpstr>
      <vt:lpstr>Cambria Math</vt:lpstr>
      <vt:lpstr>Times New Roman</vt:lpstr>
      <vt:lpstr>Office Theme</vt:lpstr>
      <vt:lpstr>PowerPoint Presentation</vt:lpstr>
      <vt:lpstr>PowerPoint Presentation</vt:lpstr>
      <vt:lpstr> শ্রেণি  ও পাঠ  পরিচিতি</vt:lpstr>
      <vt:lpstr>মানসিক প্রস্তুতি/ পূর্বজ্ঞান যাচাই </vt:lpstr>
      <vt:lpstr> পাঠ শিরোনাম </vt:lpstr>
      <vt:lpstr> আচরণিক উদ্দেশ্য </vt:lpstr>
      <vt:lpstr>  সমস্যা   একটি বিদ্যালয়ের অর্ধ বার্ষিকী পরীক্ষায়  30   জন ছাত্রের গণিতে প্রাপ্ত নম্বর নিম্নরুপ –  20,40,60,69,63,26,39,38,40,49,52,58,59,63,60,72,70,83,89,86,97, 90,94,44,63,39,60,59,47,38, </vt:lpstr>
      <vt:lpstr>ক) এর সমাধান </vt:lpstr>
      <vt:lpstr>খ)20 থেকে শুরু করে শ্রেণিব্যাপ্তি 10  ধরে শ্রেণি গঠন করি এবং ট্যালি চিহ্ন দ্বারা নম্বরগুলোকে শ্রেণিভুক্ত করি</vt:lpstr>
      <vt:lpstr>ধাপ বিচ্যুতি নির্ণয়ের পদ্বতি বিশ্লেষণ</vt:lpstr>
      <vt:lpstr>গড় নির্ণয়-</vt:lpstr>
      <vt:lpstr>খ)এর বাকি অংশ</vt:lpstr>
      <vt:lpstr>খ) এর বাকি অংশ </vt:lpstr>
      <vt:lpstr>গ) আয়তলেখ অংকনের সারণি</vt:lpstr>
      <vt:lpstr>আয়তলেখ অংকনের বিবরণ</vt:lpstr>
      <vt:lpstr>PowerPoint Presentation</vt:lpstr>
      <vt:lpstr>নিউরণে অনুরনন</vt:lpstr>
      <vt:lpstr>মূল্যায়ন</vt:lpstr>
      <vt:lpstr>শ্রেণির কাজ</vt:lpstr>
      <vt:lpstr>বাড়ির কাজ</vt:lpstr>
      <vt:lpstr>সর্বাত্মক সহযোগিতার জন্য সকলকে ধন্যবাদ।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337</cp:revision>
  <dcterms:created xsi:type="dcterms:W3CDTF">2014-08-23T08:40:46Z</dcterms:created>
  <dcterms:modified xsi:type="dcterms:W3CDTF">2016-12-24T14:22:35Z</dcterms:modified>
</cp:coreProperties>
</file>